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57" r:id="rId4"/>
    <p:sldId id="258" r:id="rId5"/>
    <p:sldId id="262" r:id="rId6"/>
    <p:sldId id="263" r:id="rId7"/>
    <p:sldId id="265" r:id="rId8"/>
    <p:sldId id="259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1"/>
    <p:restoredTop sz="94710"/>
  </p:normalViewPr>
  <p:slideViewPr>
    <p:cSldViewPr snapToGrid="0" snapToObjects="1">
      <p:cViewPr varScale="1">
        <p:scale>
          <a:sx n="47" d="100"/>
          <a:sy n="47" d="100"/>
        </p:scale>
        <p:origin x="5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apositiva titolo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rgbClr val="000000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Elemento grafico 16" descr="Elemento grafico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49" y="98475"/>
            <a:ext cx="5029201" cy="251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Elemento grafico 30" descr="Elemento grafico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7" y="5932385"/>
            <a:ext cx="773883" cy="715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Elemento grafico 36" descr="Elemento grafico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35" y="6021613"/>
            <a:ext cx="2645448" cy="72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CasellaDiTesto 37"/>
          <p:cNvSpPr txBox="1"/>
          <p:nvPr/>
        </p:nvSpPr>
        <p:spPr>
          <a:xfrm>
            <a:off x="4091579" y="3429000"/>
            <a:ext cx="383374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defRPr>
            </a:lvl1pPr>
          </a:lstStyle>
          <a:p>
            <a:r>
              <a:rPr dirty="0"/>
              <a:t>PRESENTAZIONE</a:t>
            </a:r>
          </a:p>
        </p:txBody>
      </p:sp>
      <p:pic>
        <p:nvPicPr>
          <p:cNvPr id="107" name="Elemento grafico 6" descr="Elemento grafico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48" y="5791801"/>
            <a:ext cx="3086101" cy="85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l="-1" r="76567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-1" y="6046237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7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"/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INDICE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-43920" y="1499334"/>
            <a:ext cx="10694100" cy="540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Struttura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Rampa di lancio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 (</a:t>
            </a:r>
            <a:r>
              <a:rPr lang="it-IT" sz="21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OverBoard</a:t>
            </a: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Electronics</a:t>
            </a: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2100"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2100"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61950"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4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Analisi dei costi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Sponsor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Futuro di THRUST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endParaRPr lang="it-IT"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endParaRPr lang="it-IT"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">
            <a:off x="3658901" y="1530772"/>
            <a:ext cx="2259175" cy="43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 rot="-1501960">
            <a:off x="3469770" y="2365654"/>
            <a:ext cx="259168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8">
            <a:alphaModFix/>
          </a:blip>
          <a:srcRect t="2028"/>
          <a:stretch/>
        </p:blipFill>
        <p:spPr>
          <a:xfrm>
            <a:off x="5547033" y="1368684"/>
            <a:ext cx="2259176" cy="226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2635" y="1368684"/>
            <a:ext cx="2259176" cy="226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3257" y="3784069"/>
            <a:ext cx="2420878" cy="191925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3" name="Google Shape;113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31719" y="1647133"/>
            <a:ext cx="1783577" cy="349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SpaceShipTwo plane glides through a weightier test flight">
            <a:extLst>
              <a:ext uri="{FF2B5EF4-FFF2-40B4-BE49-F238E27FC236}">
                <a16:creationId xmlns:a16="http://schemas.microsoft.com/office/drawing/2014/main" id="{D46AF369-BCFE-3301-3DDD-45D9518B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71" y="3788997"/>
            <a:ext cx="2234111" cy="17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tangolo 4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69000">
                <a:srgbClr val="000000"/>
              </a:gs>
              <a:gs pos="100000">
                <a:srgbClr val="870000"/>
              </a:gs>
            </a:gsLst>
            <a:lin ang="2700000"/>
          </a:gradFill>
          <a:ln w="12700">
            <a:solidFill>
              <a:srgbClr val="DEE6F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0" name="Elemento grafico 5" descr="Elemento grafico 5"/>
          <p:cNvPicPr>
            <a:picLocks noChangeAspect="1"/>
          </p:cNvPicPr>
          <p:nvPr/>
        </p:nvPicPr>
        <p:blipFill>
          <a:blip r:embed="rId2"/>
          <a:srcRect r="76568"/>
          <a:stretch>
            <a:fillRect/>
          </a:stretch>
        </p:blipFill>
        <p:spPr>
          <a:xfrm>
            <a:off x="10073346" y="83294"/>
            <a:ext cx="576835" cy="1226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Elemento grafico 6" descr="Elemento grafico 6"/>
          <p:cNvPicPr>
            <a:picLocks noChangeAspect="1"/>
          </p:cNvPicPr>
          <p:nvPr/>
        </p:nvPicPr>
        <p:blipFill>
          <a:blip r:embed="rId2"/>
          <a:srcRect l="21523" t="20199" r="14900" b="44702"/>
          <a:stretch>
            <a:fillRect/>
          </a:stretch>
        </p:blipFill>
        <p:spPr>
          <a:xfrm>
            <a:off x="10521818" y="560794"/>
            <a:ext cx="1670183" cy="46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Elemento grafico 24" descr="Elemento grafico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3" y="6117344"/>
            <a:ext cx="693331" cy="64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Connettore diritto 39"/>
          <p:cNvSpPr/>
          <p:nvPr/>
        </p:nvSpPr>
        <p:spPr>
          <a:xfrm>
            <a:off x="-2" y="6046237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Elemento grafico 43" descr="Elemento grafico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85" y="6096499"/>
            <a:ext cx="2645448" cy="72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Connettore diritto 52"/>
          <p:cNvSpPr/>
          <p:nvPr/>
        </p:nvSpPr>
        <p:spPr>
          <a:xfrm>
            <a:off x="-2" y="6040323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6" name="Elemento grafico 53" descr="Elemento grafico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83" y="201561"/>
            <a:ext cx="3086101" cy="856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Introduzione"/>
          <p:cNvSpPr txBox="1"/>
          <p:nvPr/>
        </p:nvSpPr>
        <p:spPr>
          <a:xfrm>
            <a:off x="4828590" y="409188"/>
            <a:ext cx="2534820" cy="574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Introduzione</a:t>
            </a:r>
          </a:p>
        </p:txBody>
      </p:sp>
      <p:sp>
        <p:nvSpPr>
          <p:cNvPr id="118" name="THRUST è un progetto studentesco dell’Università di Padova…"/>
          <p:cNvSpPr txBox="1"/>
          <p:nvPr/>
        </p:nvSpPr>
        <p:spPr>
          <a:xfrm>
            <a:off x="312358" y="1491404"/>
            <a:ext cx="8053166" cy="364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100">
                <a:solidFill>
                  <a:srgbClr val="FFFFFF"/>
                </a:solidFill>
              </a:defRPr>
            </a:pPr>
            <a:r>
              <a:rPr b="1" dirty="0">
                <a:latin typeface="+mn-lt"/>
              </a:rPr>
              <a:t>THRUST </a:t>
            </a:r>
            <a:r>
              <a:rPr b="1" dirty="0" err="1">
                <a:latin typeface="+mn-lt"/>
              </a:rPr>
              <a:t>è</a:t>
            </a:r>
            <a:r>
              <a:rPr b="1" dirty="0">
                <a:latin typeface="+mn-lt"/>
              </a:rPr>
              <a:t> un </a:t>
            </a:r>
            <a:r>
              <a:rPr b="1" dirty="0" err="1">
                <a:latin typeface="+mn-lt"/>
              </a:rPr>
              <a:t>progetto</a:t>
            </a:r>
            <a:r>
              <a:rPr b="1" dirty="0">
                <a:latin typeface="+mn-lt"/>
              </a:rPr>
              <a:t> </a:t>
            </a:r>
            <a:r>
              <a:rPr b="1" dirty="0" err="1">
                <a:latin typeface="+mn-lt"/>
              </a:rPr>
              <a:t>studentesco</a:t>
            </a:r>
            <a:r>
              <a:rPr b="1" dirty="0">
                <a:latin typeface="+mn-lt"/>
              </a:rPr>
              <a:t> </a:t>
            </a:r>
            <a:r>
              <a:rPr b="1" dirty="0" err="1">
                <a:latin typeface="+mn-lt"/>
              </a:rPr>
              <a:t>dell’Università</a:t>
            </a:r>
            <a:r>
              <a:rPr b="1" dirty="0">
                <a:latin typeface="+mn-lt"/>
              </a:rPr>
              <a:t> di Padova 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rPr b="1" dirty="0" err="1">
                <a:latin typeface="+mn-lt"/>
              </a:rPr>
              <a:t>che</a:t>
            </a:r>
            <a:r>
              <a:rPr b="1" dirty="0">
                <a:latin typeface="+mn-lt"/>
              </a:rPr>
              <a:t> ha come </a:t>
            </a:r>
            <a:r>
              <a:rPr b="1" dirty="0" err="1">
                <a:latin typeface="+mn-lt"/>
              </a:rPr>
              <a:t>obiettivi</a:t>
            </a:r>
            <a:r>
              <a:rPr b="1" dirty="0">
                <a:latin typeface="+mn-lt"/>
              </a:rPr>
              <a:t> </a:t>
            </a:r>
            <a:r>
              <a:rPr b="1" dirty="0" err="1">
                <a:latin typeface="+mn-lt"/>
              </a:rPr>
              <a:t>quelli</a:t>
            </a:r>
            <a:r>
              <a:rPr b="1" dirty="0">
                <a:latin typeface="+mn-lt"/>
              </a:rPr>
              <a:t> di:</a:t>
            </a: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 err="1">
                <a:latin typeface="+mn-lt"/>
              </a:rPr>
              <a:t>progettare</a:t>
            </a:r>
            <a:endParaRPr b="1" dirty="0">
              <a:latin typeface="+mn-lt"/>
            </a:endParaRP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 err="1">
                <a:latin typeface="+mn-lt"/>
              </a:rPr>
              <a:t>assemblare</a:t>
            </a:r>
            <a:endParaRPr b="1" dirty="0">
              <a:latin typeface="+mn-lt"/>
            </a:endParaRP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 err="1">
                <a:latin typeface="+mn-lt"/>
              </a:rPr>
              <a:t>testare</a:t>
            </a:r>
            <a:endParaRPr b="1" dirty="0">
              <a:latin typeface="+mn-lt"/>
            </a:endParaRP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 err="1">
                <a:latin typeface="+mn-lt"/>
              </a:rPr>
              <a:t>lanciare</a:t>
            </a:r>
            <a:r>
              <a:rPr b="1" dirty="0">
                <a:latin typeface="+mn-lt"/>
              </a:rPr>
              <a:t> 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rPr b="1" dirty="0">
                <a:latin typeface="+mn-lt"/>
              </a:rPr>
              <a:t>un sounding rocket a </a:t>
            </a:r>
            <a:r>
              <a:rPr b="1" dirty="0" err="1">
                <a:latin typeface="+mn-lt"/>
              </a:rPr>
              <a:t>propulsione</a:t>
            </a:r>
            <a:r>
              <a:rPr b="1" dirty="0">
                <a:latin typeface="+mn-lt"/>
              </a:rPr>
              <a:t> </a:t>
            </a:r>
            <a:r>
              <a:rPr b="1" dirty="0" err="1">
                <a:latin typeface="+mn-lt"/>
              </a:rPr>
              <a:t>ibrida</a:t>
            </a:r>
            <a:r>
              <a:rPr b="1" dirty="0">
                <a:latin typeface="+mn-lt"/>
              </a:rPr>
              <a:t> </a:t>
            </a:r>
          </a:p>
          <a:p>
            <a:pPr>
              <a:defRPr sz="2100">
                <a:solidFill>
                  <a:srgbClr val="FFFFFF"/>
                </a:solidFill>
              </a:defRPr>
            </a:pPr>
            <a:r>
              <a:rPr b="1" dirty="0">
                <a:latin typeface="+mn-lt"/>
              </a:rPr>
              <a:t>e con </a:t>
            </a:r>
            <a:r>
              <a:rPr b="1" dirty="0" err="1">
                <a:latin typeface="+mn-lt"/>
              </a:rPr>
              <a:t>esso</a:t>
            </a:r>
            <a:r>
              <a:rPr b="1" dirty="0">
                <a:latin typeface="+mn-lt"/>
              </a:rPr>
              <a:t> tutti </a:t>
            </a:r>
            <a:r>
              <a:rPr b="1" dirty="0" err="1">
                <a:latin typeface="+mn-lt"/>
              </a:rPr>
              <a:t>i</a:t>
            </a:r>
            <a:r>
              <a:rPr b="1" dirty="0">
                <a:latin typeface="+mn-lt"/>
              </a:rPr>
              <a:t> </a:t>
            </a:r>
            <a:r>
              <a:rPr b="1" dirty="0" err="1">
                <a:latin typeface="+mn-lt"/>
              </a:rPr>
              <a:t>sistemi</a:t>
            </a:r>
            <a:r>
              <a:rPr b="1" dirty="0">
                <a:latin typeface="+mn-lt"/>
              </a:rPr>
              <a:t> </a:t>
            </a:r>
            <a:r>
              <a:rPr b="1" dirty="0" err="1">
                <a:latin typeface="+mn-lt"/>
              </a:rPr>
              <a:t>associati</a:t>
            </a:r>
            <a:r>
              <a:rPr b="1" dirty="0">
                <a:latin typeface="+mn-lt"/>
              </a:rPr>
              <a:t>:</a:t>
            </a: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>
                <a:latin typeface="+mn-lt"/>
              </a:rPr>
              <a:t>Rampa di </a:t>
            </a:r>
            <a:r>
              <a:rPr b="1" dirty="0" err="1">
                <a:latin typeface="+mn-lt"/>
              </a:rPr>
              <a:t>lancio</a:t>
            </a:r>
            <a:endParaRPr b="1" dirty="0">
              <a:latin typeface="+mn-lt"/>
            </a:endParaRP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>
                <a:latin typeface="+mn-lt"/>
              </a:rPr>
              <a:t>Ground station</a:t>
            </a:r>
          </a:p>
          <a:p>
            <a:pPr marL="210552" indent="-210552">
              <a:buSzPct val="100000"/>
              <a:buChar char="•"/>
              <a:defRPr sz="2100">
                <a:solidFill>
                  <a:srgbClr val="FFFFFF"/>
                </a:solidFill>
              </a:defRPr>
            </a:pPr>
            <a:r>
              <a:rPr b="1" dirty="0">
                <a:latin typeface="+mn-lt"/>
              </a:rPr>
              <a:t>Test facilities</a:t>
            </a:r>
          </a:p>
        </p:txBody>
      </p:sp>
      <p:pic>
        <p:nvPicPr>
          <p:cNvPr id="2" name="Google Shape;129;g1c4a49ef0f2_0_36">
            <a:extLst>
              <a:ext uri="{FF2B5EF4-FFF2-40B4-BE49-F238E27FC236}">
                <a16:creationId xmlns:a16="http://schemas.microsoft.com/office/drawing/2014/main" id="{5FFD4604-8771-9555-76F3-738E85320F6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142" y="1940982"/>
            <a:ext cx="5916500" cy="399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ttangolo 8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69000">
                <a:srgbClr val="000000"/>
              </a:gs>
              <a:gs pos="100000">
                <a:srgbClr val="870000"/>
              </a:gs>
            </a:gsLst>
            <a:lin ang="2700000"/>
          </a:gradFill>
          <a:ln w="12700">
            <a:solidFill>
              <a:srgbClr val="DEE6F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1" name="Elemento grafico 9" descr="Elemento grafico 9"/>
          <p:cNvPicPr>
            <a:picLocks noChangeAspect="1"/>
          </p:cNvPicPr>
          <p:nvPr/>
        </p:nvPicPr>
        <p:blipFill>
          <a:blip r:embed="rId2"/>
          <a:srcRect r="76568"/>
          <a:stretch>
            <a:fillRect/>
          </a:stretch>
        </p:blipFill>
        <p:spPr>
          <a:xfrm>
            <a:off x="10073346" y="83294"/>
            <a:ext cx="576835" cy="1226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Elemento grafico 10" descr="Elemento grafico 10"/>
          <p:cNvPicPr>
            <a:picLocks noChangeAspect="1"/>
          </p:cNvPicPr>
          <p:nvPr/>
        </p:nvPicPr>
        <p:blipFill>
          <a:blip r:embed="rId2"/>
          <a:srcRect l="21523" t="20199" r="14900" b="44702"/>
          <a:stretch>
            <a:fillRect/>
          </a:stretch>
        </p:blipFill>
        <p:spPr>
          <a:xfrm>
            <a:off x="10521818" y="560794"/>
            <a:ext cx="1670183" cy="46104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egnaposto contenuto 6"/>
          <p:cNvSpPr txBox="1">
            <a:spLocks noGrp="1"/>
          </p:cNvSpPr>
          <p:nvPr>
            <p:ph type="body" idx="1"/>
          </p:nvPr>
        </p:nvSpPr>
        <p:spPr>
          <a:xfrm>
            <a:off x="179783" y="1535471"/>
            <a:ext cx="1051560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100" dirty="0">
                <a:latin typeface="+mn-ea"/>
                <a:ea typeface="+mn-ea"/>
              </a:rPr>
              <a:t>THRUST </a:t>
            </a:r>
            <a:r>
              <a:rPr sz="2100" dirty="0" err="1">
                <a:latin typeface="+mn-ea"/>
                <a:ea typeface="+mn-ea"/>
              </a:rPr>
              <a:t>nasce</a:t>
            </a:r>
            <a:r>
              <a:rPr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nel</a:t>
            </a:r>
            <a:r>
              <a:rPr sz="2100" dirty="0">
                <a:latin typeface="+mn-ea"/>
                <a:ea typeface="+mn-ea"/>
              </a:rPr>
              <a:t> 2020 </a:t>
            </a:r>
            <a:r>
              <a:rPr sz="2100" dirty="0" err="1">
                <a:latin typeface="+mn-ea"/>
                <a:ea typeface="+mn-ea"/>
              </a:rPr>
              <a:t>all’Università</a:t>
            </a:r>
            <a:r>
              <a:rPr sz="2100" dirty="0">
                <a:latin typeface="+mn-ea"/>
                <a:ea typeface="+mn-ea"/>
              </a:rPr>
              <a:t> di Padova.</a:t>
            </a:r>
          </a:p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2100" dirty="0">
                <a:latin typeface="+mn-ea"/>
                <a:ea typeface="+mn-ea"/>
              </a:rPr>
              <a:t>Il team, </a:t>
            </a:r>
            <a:r>
              <a:rPr sz="2100" dirty="0" err="1">
                <a:latin typeface="+mn-ea"/>
                <a:ea typeface="+mn-ea"/>
              </a:rPr>
              <a:t>inizialmente</a:t>
            </a:r>
            <a:r>
              <a:rPr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composto</a:t>
            </a:r>
            <a:r>
              <a:rPr sz="2100" dirty="0">
                <a:latin typeface="+mn-ea"/>
                <a:ea typeface="+mn-ea"/>
              </a:rPr>
              <a:t> da </a:t>
            </a:r>
            <a:r>
              <a:rPr sz="2100" dirty="0" err="1">
                <a:latin typeface="+mn-ea"/>
                <a:ea typeface="+mn-ea"/>
              </a:rPr>
              <a:t>pochi</a:t>
            </a:r>
            <a:r>
              <a:rPr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studenti</a:t>
            </a:r>
            <a:r>
              <a:rPr sz="2100" dirty="0">
                <a:latin typeface="+mn-ea"/>
                <a:ea typeface="+mn-ea"/>
              </a:rPr>
              <a:t>,</a:t>
            </a:r>
            <a:r>
              <a:rPr lang="it-IT"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è</a:t>
            </a:r>
            <a:r>
              <a:rPr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passato</a:t>
            </a:r>
            <a:r>
              <a:rPr sz="2100" dirty="0">
                <a:latin typeface="+mn-ea"/>
                <a:ea typeface="+mn-ea"/>
              </a:rPr>
              <a:t> da un </a:t>
            </a:r>
            <a:r>
              <a:rPr sz="2100" dirty="0" err="1">
                <a:latin typeface="+mn-ea"/>
                <a:ea typeface="+mn-ea"/>
              </a:rPr>
              <a:t>numero</a:t>
            </a:r>
            <a:r>
              <a:rPr sz="2100" dirty="0">
                <a:latin typeface="+mn-ea"/>
                <a:ea typeface="+mn-ea"/>
              </a:rPr>
              <a:t> di circa 30 </a:t>
            </a:r>
            <a:r>
              <a:rPr sz="2100" dirty="0" err="1">
                <a:latin typeface="+mn-ea"/>
                <a:ea typeface="+mn-ea"/>
              </a:rPr>
              <a:t>studenti</a:t>
            </a:r>
            <a:r>
              <a:rPr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partecipanti</a:t>
            </a:r>
            <a:r>
              <a:rPr sz="2100" dirty="0">
                <a:latin typeface="+mn-ea"/>
                <a:ea typeface="+mn-ea"/>
              </a:rPr>
              <a:t> </a:t>
            </a:r>
            <a:r>
              <a:rPr sz="2100" dirty="0" err="1">
                <a:latin typeface="+mn-ea"/>
                <a:ea typeface="+mn-ea"/>
              </a:rPr>
              <a:t>nell’anno</a:t>
            </a:r>
            <a:r>
              <a:rPr sz="2100" dirty="0">
                <a:latin typeface="+mn-ea"/>
                <a:ea typeface="+mn-ea"/>
              </a:rPr>
              <a:t> 2021</a:t>
            </a:r>
            <a:r>
              <a:rPr lang="it-IT" sz="2100" dirty="0">
                <a:latin typeface="+mn-ea"/>
                <a:ea typeface="+mn-ea"/>
              </a:rPr>
              <a:t>/</a:t>
            </a:r>
            <a:r>
              <a:rPr sz="2100" dirty="0">
                <a:latin typeface="+mn-ea"/>
                <a:ea typeface="+mn-ea"/>
              </a:rPr>
              <a:t>2022 a 60</a:t>
            </a:r>
            <a:r>
              <a:rPr lang="it-IT" sz="2100" dirty="0">
                <a:latin typeface="+mn-ea"/>
                <a:ea typeface="+mn-ea"/>
              </a:rPr>
              <a:t> nel</a:t>
            </a:r>
            <a:r>
              <a:rPr sz="2100" dirty="0" err="1">
                <a:latin typeface="+mn-ea"/>
                <a:ea typeface="+mn-ea"/>
              </a:rPr>
              <a:t>l’anno</a:t>
            </a:r>
            <a:r>
              <a:rPr sz="2100" dirty="0">
                <a:latin typeface="+mn-ea"/>
                <a:ea typeface="+mn-ea"/>
              </a:rPr>
              <a:t> 2022</a:t>
            </a:r>
            <a:r>
              <a:rPr lang="it-IT" sz="2100" dirty="0">
                <a:latin typeface="+mn-ea"/>
                <a:ea typeface="+mn-ea"/>
              </a:rPr>
              <a:t>/</a:t>
            </a:r>
            <a:r>
              <a:rPr sz="2100" dirty="0">
                <a:latin typeface="+mn-ea"/>
                <a:ea typeface="+mn-ea"/>
              </a:rPr>
              <a:t>2023.</a:t>
            </a:r>
            <a:endParaRPr lang="it-IT" sz="2100" dirty="0">
              <a:latin typeface="+mn-ea"/>
              <a:ea typeface="+mn-ea"/>
            </a:endParaRPr>
          </a:p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100" dirty="0">
                <a:latin typeface="+mn-ea"/>
                <a:ea typeface="+mn-ea"/>
              </a:rPr>
              <a:t>Il Progetto </a:t>
            </a:r>
            <a:r>
              <a:rPr lang="en-US" sz="2100" dirty="0" err="1">
                <a:latin typeface="+mn-ea"/>
                <a:ea typeface="+mn-ea"/>
              </a:rPr>
              <a:t>è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una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realtà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giovane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che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sta</a:t>
            </a:r>
            <a:r>
              <a:rPr lang="en-US" sz="2100" dirty="0">
                <a:latin typeface="+mn-ea"/>
                <a:ea typeface="+mn-ea"/>
              </a:rPr>
              <a:t> crescendo in </a:t>
            </a:r>
            <a:r>
              <a:rPr lang="en-US" sz="2100" dirty="0" err="1">
                <a:latin typeface="+mn-ea"/>
                <a:ea typeface="+mn-ea"/>
              </a:rPr>
              <a:t>fretta</a:t>
            </a:r>
            <a:r>
              <a:rPr lang="en-US" sz="2100" dirty="0">
                <a:latin typeface="+mn-ea"/>
                <a:ea typeface="+mn-ea"/>
              </a:rPr>
              <a:t> e </a:t>
            </a:r>
            <a:r>
              <a:rPr lang="en-US" sz="2100" dirty="0" err="1">
                <a:latin typeface="+mn-ea"/>
                <a:ea typeface="+mn-ea"/>
              </a:rPr>
              <a:t>che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potrebbe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diventare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permanente</a:t>
            </a:r>
            <a:r>
              <a:rPr lang="en-US" sz="2100" dirty="0">
                <a:latin typeface="+mn-ea"/>
                <a:ea typeface="+mn-ea"/>
              </a:rPr>
              <a:t> in </a:t>
            </a:r>
            <a:r>
              <a:rPr lang="en-US" sz="2100" dirty="0" err="1">
                <a:latin typeface="+mn-ea"/>
                <a:ea typeface="+mn-ea"/>
              </a:rPr>
              <a:t>ambito</a:t>
            </a:r>
            <a:r>
              <a:rPr lang="en-US" sz="2100" dirty="0">
                <a:latin typeface="+mn-ea"/>
                <a:ea typeface="+mn-ea"/>
              </a:rPr>
              <a:t> Universitario, </a:t>
            </a:r>
            <a:r>
              <a:rPr lang="en-US" sz="2100" dirty="0" err="1">
                <a:latin typeface="+mn-ea"/>
                <a:ea typeface="+mn-ea"/>
              </a:rPr>
              <a:t>rappresentando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una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grande</a:t>
            </a:r>
            <a:r>
              <a:rPr lang="en-US" sz="2100" dirty="0">
                <a:latin typeface="+mn-ea"/>
                <a:ea typeface="+mn-ea"/>
              </a:rPr>
              <a:t> </a:t>
            </a:r>
            <a:r>
              <a:rPr lang="en-US" sz="2100" dirty="0" err="1">
                <a:latin typeface="+mn-ea"/>
                <a:ea typeface="+mn-ea"/>
              </a:rPr>
              <a:t>innovazione</a:t>
            </a:r>
            <a:r>
              <a:rPr lang="en-US" sz="2100" dirty="0">
                <a:latin typeface="+mn-ea"/>
                <a:ea typeface="+mn-ea"/>
              </a:rPr>
              <a:t> per </a:t>
            </a:r>
            <a:r>
              <a:rPr lang="en-US" sz="2100" dirty="0" err="1">
                <a:latin typeface="+mn-ea"/>
                <a:ea typeface="+mn-ea"/>
              </a:rPr>
              <a:t>tutto</a:t>
            </a:r>
            <a:r>
              <a:rPr lang="en-US" sz="2100" dirty="0">
                <a:latin typeface="+mn-ea"/>
                <a:ea typeface="+mn-ea"/>
              </a:rPr>
              <a:t> il Nord Est.</a:t>
            </a:r>
            <a:endParaRPr lang="it-IT" sz="2100" dirty="0">
              <a:latin typeface="+mn-ea"/>
              <a:ea typeface="+mn-ea"/>
            </a:endParaRPr>
          </a:p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dirty="0"/>
          </a:p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marL="0" indent="0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</a:t>
            </a:r>
          </a:p>
        </p:txBody>
      </p:sp>
      <p:pic>
        <p:nvPicPr>
          <p:cNvPr id="124" name="Elemento grafico 7" descr="Elemento grafico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77" y="6132519"/>
            <a:ext cx="2645448" cy="720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Elemento grafico 13" descr="Elemento grafico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5" y="6081379"/>
            <a:ext cx="693331" cy="64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Connettore diritto 14"/>
          <p:cNvSpPr/>
          <p:nvPr/>
        </p:nvSpPr>
        <p:spPr>
          <a:xfrm>
            <a:off x="-2" y="5995977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27" name="Elemento grafico 16" descr="Elemento grafico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83" y="201561"/>
            <a:ext cx="3086101" cy="85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tangolo 4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69000">
                <a:srgbClr val="000000"/>
              </a:gs>
              <a:gs pos="100000">
                <a:srgbClr val="870000"/>
              </a:gs>
            </a:gsLst>
            <a:lin ang="2700000"/>
          </a:gradFill>
          <a:ln w="12700">
            <a:solidFill>
              <a:srgbClr val="DEE6F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0" name="Elemento grafico 5" descr="Elemento grafico 5"/>
          <p:cNvPicPr>
            <a:picLocks noChangeAspect="1"/>
          </p:cNvPicPr>
          <p:nvPr/>
        </p:nvPicPr>
        <p:blipFill>
          <a:blip r:embed="rId2"/>
          <a:srcRect r="76568"/>
          <a:stretch>
            <a:fillRect/>
          </a:stretch>
        </p:blipFill>
        <p:spPr>
          <a:xfrm>
            <a:off x="10073346" y="83294"/>
            <a:ext cx="576835" cy="1226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Elemento grafico 6" descr="Elemento grafico 6"/>
          <p:cNvPicPr>
            <a:picLocks noChangeAspect="1"/>
          </p:cNvPicPr>
          <p:nvPr/>
        </p:nvPicPr>
        <p:blipFill>
          <a:blip r:embed="rId2"/>
          <a:srcRect l="21523" t="20199" r="14900" b="44702"/>
          <a:stretch>
            <a:fillRect/>
          </a:stretch>
        </p:blipFill>
        <p:spPr>
          <a:xfrm>
            <a:off x="10521818" y="560794"/>
            <a:ext cx="1670183" cy="46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Elemento grafico 24" descr="Elemento grafico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3" y="6117344"/>
            <a:ext cx="693331" cy="64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Connettore diritto 39"/>
          <p:cNvSpPr/>
          <p:nvPr/>
        </p:nvSpPr>
        <p:spPr>
          <a:xfrm>
            <a:off x="-2" y="6046237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Elemento grafico 43" descr="Elemento grafico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85" y="6096499"/>
            <a:ext cx="2645448" cy="72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Connettore diritto 52"/>
          <p:cNvSpPr/>
          <p:nvPr/>
        </p:nvSpPr>
        <p:spPr>
          <a:xfrm>
            <a:off x="-2" y="6040323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6" name="Elemento grafico 53" descr="Elemento grafico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83" y="201561"/>
            <a:ext cx="3086101" cy="856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Introduzione"/>
          <p:cNvSpPr txBox="1"/>
          <p:nvPr/>
        </p:nvSpPr>
        <p:spPr>
          <a:xfrm>
            <a:off x="5526626" y="405687"/>
            <a:ext cx="113428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it-IT" dirty="0"/>
              <a:t>SFR I</a:t>
            </a:r>
            <a:endParaRPr dirty="0"/>
          </a:p>
        </p:txBody>
      </p:sp>
      <p:sp>
        <p:nvSpPr>
          <p:cNvPr id="118" name="THRUST è un progetto studentesco dell’Università di Padova…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100">
                <a:solidFill>
                  <a:srgbClr val="FFFFFF"/>
                </a:solidFill>
              </a:defRPr>
            </a:pPr>
            <a:endParaRPr b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9AAB65-22EE-6DB3-48EC-D3D5C3040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6" y="1135899"/>
            <a:ext cx="5339782" cy="5161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C5B77-37E6-9C04-6CA1-D0A1C8A33B1D}"/>
              </a:ext>
            </a:extLst>
          </p:cNvPr>
          <p:cNvSpPr txBox="1"/>
          <p:nvPr/>
        </p:nvSpPr>
        <p:spPr>
          <a:xfrm>
            <a:off x="312358" y="1605425"/>
            <a:ext cx="5031887" cy="36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SFR I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è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la prima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tecnologia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realizzata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da THRUST : un sounding rocket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ibrido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di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classe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M,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progettato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per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trasportare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3 </a:t>
            </a:r>
            <a:r>
              <a:rPr kumimoji="0" lang="en-US" sz="2100" b="1" i="1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Cansat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a 3 Km di </a:t>
            </a: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altezza</a:t>
            </a:r>
            <a:r>
              <a:rPr kumimoji="0" lang="en-US" sz="21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100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Lunghezza</a:t>
            </a:r>
            <a:r>
              <a:rPr lang="en-US" sz="2100" b="1" dirty="0">
                <a:solidFill>
                  <a:schemeClr val="bg1"/>
                </a:solidFill>
                <a:latin typeface="+mn-lt"/>
                <a:ea typeface="+mn-ea"/>
              </a:rPr>
              <a:t> = 2.70 m</a:t>
            </a:r>
            <a:endParaRPr kumimoji="0" lang="en-US" sz="2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j-cs"/>
              <a:sym typeface="Calibri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100" b="1" dirty="0" err="1">
                <a:solidFill>
                  <a:schemeClr val="bg1"/>
                </a:solidFill>
                <a:latin typeface="+mn-lt"/>
                <a:ea typeface="+mn-ea"/>
              </a:rPr>
              <a:t>Diametro</a:t>
            </a:r>
            <a:r>
              <a:rPr lang="en-US" sz="2100" b="1" dirty="0">
                <a:solidFill>
                  <a:schemeClr val="bg1"/>
                </a:solidFill>
                <a:latin typeface="+mn-lt"/>
                <a:ea typeface="+mn-ea"/>
              </a:rPr>
              <a:t> = 150 mm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I</a:t>
            </a:r>
            <a:r>
              <a:rPr kumimoji="0" lang="en-US" sz="2100" b="1" i="0" u="none" strike="noStrike" cap="none" spc="0" normalizeH="0" baseline="-2500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sp</a:t>
            </a:r>
            <a:r>
              <a:rPr kumimoji="0" lang="en-US" sz="2100" b="1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j-cs"/>
                <a:sym typeface="Calibri"/>
              </a:rPr>
              <a:t> = 244 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100" b="1" baseline="0" dirty="0">
                <a:solidFill>
                  <a:schemeClr val="bg1"/>
                </a:solidFill>
                <a:latin typeface="+mn-lt"/>
                <a:ea typeface="+mn-ea"/>
              </a:rPr>
              <a:t>Massa = 30 Kg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100" b="1" dirty="0" err="1">
                <a:solidFill>
                  <a:schemeClr val="bg1"/>
                </a:solidFill>
                <a:latin typeface="+mn-lt"/>
                <a:ea typeface="+mn-ea"/>
              </a:rPr>
              <a:t>Spinta</a:t>
            </a:r>
            <a:r>
              <a:rPr lang="en-US" sz="2100" b="1" dirty="0">
                <a:solidFill>
                  <a:schemeClr val="bg1"/>
                </a:solidFill>
                <a:latin typeface="+mn-lt"/>
                <a:ea typeface="+mn-ea"/>
              </a:rPr>
              <a:t> media =  1000 N</a:t>
            </a:r>
            <a:endParaRPr lang="en-US" sz="2100" b="1" baseline="0" dirty="0">
              <a:solidFill>
                <a:schemeClr val="bg1"/>
              </a:solidFill>
              <a:latin typeface="+mn-lt"/>
              <a:ea typeface="+mn-ea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46101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tangolo 4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69000">
                <a:srgbClr val="000000"/>
              </a:gs>
              <a:gs pos="100000">
                <a:srgbClr val="870000"/>
              </a:gs>
            </a:gsLst>
            <a:lin ang="2700000"/>
          </a:gradFill>
          <a:ln w="12700">
            <a:solidFill>
              <a:srgbClr val="DEE6F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0" name="Elemento grafico 5" descr="Elemento grafico 5"/>
          <p:cNvPicPr>
            <a:picLocks noChangeAspect="1"/>
          </p:cNvPicPr>
          <p:nvPr/>
        </p:nvPicPr>
        <p:blipFill>
          <a:blip r:embed="rId2"/>
          <a:srcRect r="76568"/>
          <a:stretch>
            <a:fillRect/>
          </a:stretch>
        </p:blipFill>
        <p:spPr>
          <a:xfrm>
            <a:off x="10073346" y="83294"/>
            <a:ext cx="576835" cy="1226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Elemento grafico 6" descr="Elemento grafico 6"/>
          <p:cNvPicPr>
            <a:picLocks noChangeAspect="1"/>
          </p:cNvPicPr>
          <p:nvPr/>
        </p:nvPicPr>
        <p:blipFill>
          <a:blip r:embed="rId2"/>
          <a:srcRect l="21523" t="20199" r="14900" b="44702"/>
          <a:stretch>
            <a:fillRect/>
          </a:stretch>
        </p:blipFill>
        <p:spPr>
          <a:xfrm>
            <a:off x="10521818" y="560794"/>
            <a:ext cx="1670183" cy="46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Elemento grafico 24" descr="Elemento grafico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3" y="6117344"/>
            <a:ext cx="693331" cy="64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Connettore diritto 39"/>
          <p:cNvSpPr/>
          <p:nvPr/>
        </p:nvSpPr>
        <p:spPr>
          <a:xfrm>
            <a:off x="-2" y="6046237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Elemento grafico 43" descr="Elemento grafico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85" y="6096499"/>
            <a:ext cx="2645448" cy="72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Connettore diritto 52"/>
          <p:cNvSpPr/>
          <p:nvPr/>
        </p:nvSpPr>
        <p:spPr>
          <a:xfrm>
            <a:off x="-2" y="6040323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6" name="Elemento grafico 53" descr="Elemento grafico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83" y="201561"/>
            <a:ext cx="3086101" cy="856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Introduzione"/>
          <p:cNvSpPr txBox="1"/>
          <p:nvPr/>
        </p:nvSpPr>
        <p:spPr>
          <a:xfrm>
            <a:off x="4415745" y="349941"/>
            <a:ext cx="335604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it-IT" dirty="0"/>
              <a:t> Rampa di lancio</a:t>
            </a:r>
            <a:endParaRPr dirty="0"/>
          </a:p>
        </p:txBody>
      </p:sp>
      <p:sp>
        <p:nvSpPr>
          <p:cNvPr id="118" name="THRUST è un progetto studentesco dell’Università di Padova…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100">
                <a:solidFill>
                  <a:srgbClr val="FFFFFF"/>
                </a:solidFill>
              </a:defRPr>
            </a:pPr>
            <a:endParaRPr b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4C59CC-F4FC-C796-C999-F3BC741A5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8957" y="1577863"/>
            <a:ext cx="3025076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574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tangolo 4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69000">
                <a:srgbClr val="000000"/>
              </a:gs>
              <a:gs pos="100000">
                <a:srgbClr val="870000"/>
              </a:gs>
            </a:gsLst>
            <a:lin ang="2700000"/>
          </a:gradFill>
          <a:ln w="12700">
            <a:solidFill>
              <a:srgbClr val="DEE6F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0" name="Elemento grafico 5" descr="Elemento grafico 5"/>
          <p:cNvPicPr>
            <a:picLocks noChangeAspect="1"/>
          </p:cNvPicPr>
          <p:nvPr/>
        </p:nvPicPr>
        <p:blipFill>
          <a:blip r:embed="rId2"/>
          <a:srcRect r="76568"/>
          <a:stretch>
            <a:fillRect/>
          </a:stretch>
        </p:blipFill>
        <p:spPr>
          <a:xfrm>
            <a:off x="10073346" y="83294"/>
            <a:ext cx="576835" cy="1226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Elemento grafico 6" descr="Elemento grafico 6"/>
          <p:cNvPicPr>
            <a:picLocks noChangeAspect="1"/>
          </p:cNvPicPr>
          <p:nvPr/>
        </p:nvPicPr>
        <p:blipFill>
          <a:blip r:embed="rId2"/>
          <a:srcRect l="21523" t="20199" r="14900" b="44702"/>
          <a:stretch>
            <a:fillRect/>
          </a:stretch>
        </p:blipFill>
        <p:spPr>
          <a:xfrm>
            <a:off x="10521818" y="560794"/>
            <a:ext cx="1670183" cy="46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Elemento grafico 24" descr="Elemento grafico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23" y="6117344"/>
            <a:ext cx="693331" cy="64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Connettore diritto 39"/>
          <p:cNvSpPr/>
          <p:nvPr/>
        </p:nvSpPr>
        <p:spPr>
          <a:xfrm>
            <a:off x="-2" y="6046237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4" name="Elemento grafico 43" descr="Elemento grafico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585" y="6096499"/>
            <a:ext cx="2645448" cy="72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Connettore diritto 52"/>
          <p:cNvSpPr/>
          <p:nvPr/>
        </p:nvSpPr>
        <p:spPr>
          <a:xfrm>
            <a:off x="-2" y="6040323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16" name="Elemento grafico 53" descr="Elemento grafico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83" y="201561"/>
            <a:ext cx="3086101" cy="85641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Introduzione"/>
          <p:cNvSpPr txBox="1"/>
          <p:nvPr/>
        </p:nvSpPr>
        <p:spPr>
          <a:xfrm>
            <a:off x="4456622" y="349941"/>
            <a:ext cx="327429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it-IT" dirty="0"/>
              <a:t> Perché l’ibrido?</a:t>
            </a:r>
            <a:endParaRPr dirty="0"/>
          </a:p>
        </p:txBody>
      </p:sp>
      <p:sp>
        <p:nvSpPr>
          <p:cNvPr id="118" name="THRUST è un progetto studentesco dell’Università di Padova…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100">
                <a:solidFill>
                  <a:srgbClr val="FFFFFF"/>
                </a:solidFill>
              </a:defRPr>
            </a:pPr>
            <a:endParaRPr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8668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egnaposto contenuto 2"/>
          <p:cNvSpPr txBox="1">
            <a:spLocks noGrp="1"/>
          </p:cNvSpPr>
          <p:nvPr>
            <p:ph type="body" idx="1"/>
          </p:nvPr>
        </p:nvSpPr>
        <p:spPr>
          <a:xfrm>
            <a:off x="672474" y="1577863"/>
            <a:ext cx="10515601" cy="435133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marL="0" indent="0" algn="ctr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marL="0" indent="0" algn="ctr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marL="0" indent="0" algn="ctr">
              <a:buSzTx/>
              <a:buNone/>
              <a:defRPr sz="1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  <a:p>
            <a:pPr marL="0" indent="0" algn="ctr">
              <a:buSzTx/>
              <a:buNone/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FIN</a:t>
            </a:r>
          </a:p>
        </p:txBody>
      </p:sp>
      <p:sp>
        <p:nvSpPr>
          <p:cNvPr id="130" name="Rettangolo 8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69000">
                <a:srgbClr val="000000"/>
              </a:gs>
              <a:gs pos="100000">
                <a:srgbClr val="870000"/>
              </a:gs>
            </a:gsLst>
            <a:lin ang="2700000"/>
          </a:gradFill>
          <a:ln w="12700">
            <a:solidFill>
              <a:srgbClr val="DEE6F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1" name="Elemento grafico 9" descr="Elemento grafico 9"/>
          <p:cNvPicPr>
            <a:picLocks noChangeAspect="1"/>
          </p:cNvPicPr>
          <p:nvPr/>
        </p:nvPicPr>
        <p:blipFill>
          <a:blip r:embed="rId2"/>
          <a:srcRect r="76568"/>
          <a:stretch>
            <a:fillRect/>
          </a:stretch>
        </p:blipFill>
        <p:spPr>
          <a:xfrm>
            <a:off x="10073346" y="83294"/>
            <a:ext cx="576835" cy="1226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Elemento grafico 10" descr="Elemento grafico 10"/>
          <p:cNvPicPr>
            <a:picLocks noChangeAspect="1"/>
          </p:cNvPicPr>
          <p:nvPr/>
        </p:nvPicPr>
        <p:blipFill>
          <a:blip r:embed="rId2"/>
          <a:srcRect l="21523" t="20199" r="14900" b="44702"/>
          <a:stretch>
            <a:fillRect/>
          </a:stretch>
        </p:blipFill>
        <p:spPr>
          <a:xfrm>
            <a:off x="10521818" y="560794"/>
            <a:ext cx="1670183" cy="46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Elemento grafico 3" descr="Elemento grafic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83" y="201561"/>
            <a:ext cx="3086101" cy="856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Elemento grafico 4" descr="Elemento grafico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027" y="6053990"/>
            <a:ext cx="2645448" cy="720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Elemento grafico 5" descr="Elemento grafico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23" y="6086114"/>
            <a:ext cx="693332" cy="64131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Connettore diritto 6"/>
          <p:cNvSpPr/>
          <p:nvPr/>
        </p:nvSpPr>
        <p:spPr>
          <a:xfrm>
            <a:off x="-2" y="5995977"/>
            <a:ext cx="12187540" cy="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206</Words>
  <Application>Microsoft Office PowerPoint</Application>
  <PresentationFormat>Widescreen</PresentationFormat>
  <Paragraphs>51</Paragraphs>
  <Slides>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Helvetica</vt:lpstr>
      <vt:lpstr>Helvetica Neue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RickyCas</dc:creator>
  <cp:lastModifiedBy>Casara Riccardo</cp:lastModifiedBy>
  <cp:revision>4</cp:revision>
  <dcterms:modified xsi:type="dcterms:W3CDTF">2023-01-17T18:20:51Z</dcterms:modified>
</cp:coreProperties>
</file>